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90" r:id="rId4"/>
    <p:sldId id="289" r:id="rId5"/>
    <p:sldId id="287" r:id="rId6"/>
    <p:sldId id="257" r:id="rId7"/>
    <p:sldId id="296" r:id="rId8"/>
    <p:sldId id="292" r:id="rId9"/>
    <p:sldId id="293" r:id="rId10"/>
    <p:sldId id="294" r:id="rId11"/>
    <p:sldId id="284" r:id="rId12"/>
    <p:sldId id="274" r:id="rId13"/>
    <p:sldId id="275" r:id="rId14"/>
    <p:sldId id="276" r:id="rId15"/>
    <p:sldId id="277" r:id="rId16"/>
    <p:sldId id="278" r:id="rId17"/>
    <p:sldId id="279" r:id="rId18"/>
    <p:sldId id="285" r:id="rId19"/>
    <p:sldId id="286" r:id="rId20"/>
    <p:sldId id="280" r:id="rId21"/>
    <p:sldId id="288" r:id="rId22"/>
    <p:sldId id="297" r:id="rId23"/>
    <p:sldId id="298" r:id="rId24"/>
    <p:sldId id="299" r:id="rId25"/>
    <p:sldId id="262" r:id="rId26"/>
    <p:sldId id="300" r:id="rId27"/>
    <p:sldId id="301" r:id="rId28"/>
    <p:sldId id="263" r:id="rId29"/>
    <p:sldId id="29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11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0D74-199D-4A60-B1C1-10B5789ED23A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2221-DA7B-411E-B324-62CE4A60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90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0D74-199D-4A60-B1C1-10B5789ED23A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2221-DA7B-411E-B324-62CE4A60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63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0D74-199D-4A60-B1C1-10B5789ED23A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2221-DA7B-411E-B324-62CE4A60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11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0D74-199D-4A60-B1C1-10B5789ED23A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2221-DA7B-411E-B324-62CE4A60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64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0D74-199D-4A60-B1C1-10B5789ED23A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2221-DA7B-411E-B324-62CE4A60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62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0D74-199D-4A60-B1C1-10B5789ED23A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2221-DA7B-411E-B324-62CE4A60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78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0D74-199D-4A60-B1C1-10B5789ED23A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2221-DA7B-411E-B324-62CE4A60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2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0D74-199D-4A60-B1C1-10B5789ED23A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2221-DA7B-411E-B324-62CE4A60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92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0D74-199D-4A60-B1C1-10B5789ED23A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2221-DA7B-411E-B324-62CE4A60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978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0D74-199D-4A60-B1C1-10B5789ED23A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2221-DA7B-411E-B324-62CE4A60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8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0D74-199D-4A60-B1C1-10B5789ED23A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2221-DA7B-411E-B324-62CE4A60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41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B0D74-199D-4A60-B1C1-10B5789ED23A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62221-DA7B-411E-B324-62CE4A60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0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MFzDaBzBlL0" TargetMode="Externa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456376"/>
            <a:ext cx="12192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Learning Process I </a:t>
            </a:r>
            <a:r>
              <a:rPr lang="en-US" sz="3200" b="1" dirty="0" err="1" smtClean="0">
                <a:solidFill>
                  <a:srgbClr val="0070C0"/>
                </a:solidFill>
              </a:rPr>
              <a:t>Fitts</a:t>
            </a:r>
            <a:r>
              <a:rPr lang="en-US" sz="3200" b="1" dirty="0" smtClean="0">
                <a:solidFill>
                  <a:srgbClr val="0070C0"/>
                </a:solidFill>
              </a:rPr>
              <a:t> &amp; Posner</a:t>
            </a:r>
          </a:p>
          <a:p>
            <a:pPr algn="ctr"/>
            <a:endParaRPr lang="en-US" sz="3200" b="1" dirty="0">
              <a:solidFill>
                <a:srgbClr val="0070C0"/>
              </a:solidFill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</a:endParaRPr>
          </a:p>
          <a:p>
            <a:pPr algn="ctr"/>
            <a:endParaRPr lang="en-US" sz="3200" b="1" dirty="0">
              <a:solidFill>
                <a:srgbClr val="0070C0"/>
              </a:solidFill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</a:endParaRPr>
          </a:p>
          <a:p>
            <a:pPr algn="ctr"/>
            <a:endParaRPr lang="en-US" sz="3200" b="1" dirty="0">
              <a:solidFill>
                <a:srgbClr val="0070C0"/>
              </a:solidFill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 </a:t>
            </a:r>
          </a:p>
          <a:p>
            <a:pPr algn="r"/>
            <a:r>
              <a:rPr lang="en-US" sz="2000" b="1" dirty="0" smtClean="0"/>
              <a:t>Calibration Clinic 2016 / 2017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7299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920" y="150921"/>
            <a:ext cx="4233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Learning Process I </a:t>
            </a:r>
            <a:r>
              <a:rPr lang="en-US" b="1" dirty="0" smtClean="0">
                <a:solidFill>
                  <a:srgbClr val="0070C0"/>
                </a:solidFill>
              </a:rPr>
              <a:t>Backwards Brain Bicycle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0924" y="3458711"/>
            <a:ext cx="2002201" cy="149001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Cognitive</a:t>
            </a:r>
            <a:endParaRPr lang="en-US" dirty="0"/>
          </a:p>
        </p:txBody>
      </p:sp>
      <p:cxnSp>
        <p:nvCxnSpPr>
          <p:cNvPr id="4" name="Straight Connector 3"/>
          <p:cNvCxnSpPr>
            <a:stCxn id="13" idx="6"/>
            <a:endCxn id="14" idx="2"/>
          </p:cNvCxnSpPr>
          <p:nvPr/>
        </p:nvCxnSpPr>
        <p:spPr>
          <a:xfrm>
            <a:off x="2423125" y="4203719"/>
            <a:ext cx="2710169" cy="12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68990" y="4216648"/>
            <a:ext cx="2543023" cy="12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9724560" y="3458710"/>
            <a:ext cx="2002201" cy="1490015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Autonomous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133294" y="3471641"/>
            <a:ext cx="2002201" cy="149001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Associative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0710155" y="1585609"/>
            <a:ext cx="5778" cy="173152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633291" y="933887"/>
            <a:ext cx="2153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Current riding skill </a:t>
            </a:r>
          </a:p>
          <a:p>
            <a:pPr algn="ctr"/>
            <a:r>
              <a:rPr lang="en-US" dirty="0" smtClean="0"/>
              <a:t>with reverse steering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1416964" y="1585608"/>
            <a:ext cx="5778" cy="173152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5358" y="940365"/>
            <a:ext cx="2153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iding skill </a:t>
            </a:r>
          </a:p>
          <a:p>
            <a:pPr algn="ct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with reverse steering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1433172" y="2795786"/>
            <a:ext cx="9293191" cy="2199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131932" y="5706664"/>
            <a:ext cx="5486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slight change of a Motor Skill translates into an 8 month process to return to an Autonomous skill stage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63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920" y="150921"/>
            <a:ext cx="7501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Learning Process I </a:t>
            </a:r>
            <a:r>
              <a:rPr lang="en-US" b="1" dirty="0" smtClean="0">
                <a:solidFill>
                  <a:srgbClr val="0070C0"/>
                </a:solidFill>
              </a:rPr>
              <a:t>Appling the Process to Skiing - Tail Person on the Toboggan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0924" y="3458711"/>
            <a:ext cx="2002201" cy="149001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Cognitive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02890" y="823861"/>
            <a:ext cx="1610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Task : Pivot Slip</a:t>
            </a:r>
            <a:endParaRPr lang="en-US" dirty="0"/>
          </a:p>
        </p:txBody>
      </p:sp>
      <p:cxnSp>
        <p:nvCxnSpPr>
          <p:cNvPr id="4" name="Straight Connector 3"/>
          <p:cNvCxnSpPr>
            <a:stCxn id="13" idx="6"/>
            <a:endCxn id="14" idx="2"/>
          </p:cNvCxnSpPr>
          <p:nvPr/>
        </p:nvCxnSpPr>
        <p:spPr>
          <a:xfrm>
            <a:off x="2423125" y="4203719"/>
            <a:ext cx="2710169" cy="12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68990" y="4216648"/>
            <a:ext cx="2543023" cy="12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9724560" y="3458710"/>
            <a:ext cx="2002201" cy="1490015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Autonomous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133294" y="3471641"/>
            <a:ext cx="2002201" cy="149001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Associative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94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920" y="150921"/>
            <a:ext cx="7501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Learning Process I </a:t>
            </a:r>
            <a:r>
              <a:rPr lang="en-US" b="1" dirty="0" smtClean="0">
                <a:solidFill>
                  <a:srgbClr val="0070C0"/>
                </a:solidFill>
              </a:rPr>
              <a:t>Appling the Process to Skiing - Tail Person on the Toboggan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0924" y="3458711"/>
            <a:ext cx="2002201" cy="149001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Cognitive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02890" y="823861"/>
            <a:ext cx="1610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Task : Pivot Slip</a:t>
            </a:r>
            <a:endParaRPr lang="en-US" dirty="0"/>
          </a:p>
        </p:txBody>
      </p:sp>
      <p:cxnSp>
        <p:nvCxnSpPr>
          <p:cNvPr id="4" name="Straight Connector 3"/>
          <p:cNvCxnSpPr>
            <a:stCxn id="13" idx="6"/>
            <a:endCxn id="14" idx="2"/>
          </p:cNvCxnSpPr>
          <p:nvPr/>
        </p:nvCxnSpPr>
        <p:spPr>
          <a:xfrm>
            <a:off x="2423125" y="4203719"/>
            <a:ext cx="2710169" cy="12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68990" y="4216648"/>
            <a:ext cx="2543023" cy="12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ircular Arrow 17"/>
          <p:cNvSpPr/>
          <p:nvPr/>
        </p:nvSpPr>
        <p:spPr>
          <a:xfrm flipH="1">
            <a:off x="8945122" y="3662943"/>
            <a:ext cx="1179174" cy="1081548"/>
          </a:xfrm>
          <a:prstGeom prst="circular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724560" y="3458710"/>
            <a:ext cx="2002201" cy="1490015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Autonomous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133294" y="3471641"/>
            <a:ext cx="2002201" cy="149001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Associative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9524876" y="2799412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794570" y="2358412"/>
            <a:ext cx="1480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Widen 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05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920" y="150921"/>
            <a:ext cx="7501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Learning Process I </a:t>
            </a:r>
            <a:r>
              <a:rPr lang="en-US" b="1" dirty="0" smtClean="0">
                <a:solidFill>
                  <a:srgbClr val="0070C0"/>
                </a:solidFill>
              </a:rPr>
              <a:t>Appling the Process to Skiing - Tail Person on the Toboggan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0924" y="3458711"/>
            <a:ext cx="2002201" cy="149001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Cognitive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02890" y="823861"/>
            <a:ext cx="1610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Task : Pivot Slip</a:t>
            </a:r>
            <a:endParaRPr lang="en-US" dirty="0"/>
          </a:p>
        </p:txBody>
      </p:sp>
      <p:cxnSp>
        <p:nvCxnSpPr>
          <p:cNvPr id="4" name="Straight Connector 3"/>
          <p:cNvCxnSpPr>
            <a:stCxn id="13" idx="6"/>
            <a:endCxn id="14" idx="2"/>
          </p:cNvCxnSpPr>
          <p:nvPr/>
        </p:nvCxnSpPr>
        <p:spPr>
          <a:xfrm>
            <a:off x="2423125" y="4203719"/>
            <a:ext cx="2710169" cy="12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68990" y="4216648"/>
            <a:ext cx="2543023" cy="12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ircular Arrow 17"/>
          <p:cNvSpPr/>
          <p:nvPr/>
        </p:nvSpPr>
        <p:spPr>
          <a:xfrm flipH="1">
            <a:off x="8945122" y="3662943"/>
            <a:ext cx="1179174" cy="1081548"/>
          </a:xfrm>
          <a:prstGeom prst="circular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724560" y="3458710"/>
            <a:ext cx="2002201" cy="1490015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Autonomous</a:t>
            </a:r>
            <a:endParaRPr lang="en-US" dirty="0"/>
          </a:p>
        </p:txBody>
      </p:sp>
      <p:sp>
        <p:nvSpPr>
          <p:cNvPr id="29" name="Circular Arrow 28"/>
          <p:cNvSpPr/>
          <p:nvPr/>
        </p:nvSpPr>
        <p:spPr>
          <a:xfrm flipH="1" flipV="1">
            <a:off x="8037586" y="3688804"/>
            <a:ext cx="1179174" cy="1081548"/>
          </a:xfrm>
          <a:prstGeom prst="circularArrow">
            <a:avLst/>
          </a:prstGeom>
          <a:gradFill flip="none" rotWithShape="1">
            <a:gsLst>
              <a:gs pos="26000">
                <a:srgbClr val="FF0000"/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0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133294" y="3471641"/>
            <a:ext cx="2002201" cy="149001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Associative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9524876" y="2799412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794570" y="2358412"/>
            <a:ext cx="1480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Widen Stance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8616517" y="4763737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729585" y="5750392"/>
            <a:ext cx="1795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Balance over Skis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83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920" y="150921"/>
            <a:ext cx="7501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Learning Process I </a:t>
            </a:r>
            <a:r>
              <a:rPr lang="en-US" b="1" dirty="0" smtClean="0">
                <a:solidFill>
                  <a:srgbClr val="0070C0"/>
                </a:solidFill>
              </a:rPr>
              <a:t>Appling the Process to Skiing - Tail Person on the Toboggan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0924" y="3458711"/>
            <a:ext cx="2002201" cy="149001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Cognitive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02890" y="823861"/>
            <a:ext cx="1610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Task : Pivot Slip</a:t>
            </a:r>
            <a:endParaRPr lang="en-US" dirty="0"/>
          </a:p>
        </p:txBody>
      </p:sp>
      <p:cxnSp>
        <p:nvCxnSpPr>
          <p:cNvPr id="4" name="Straight Connector 3"/>
          <p:cNvCxnSpPr>
            <a:stCxn id="13" idx="6"/>
            <a:endCxn id="14" idx="2"/>
          </p:cNvCxnSpPr>
          <p:nvPr/>
        </p:nvCxnSpPr>
        <p:spPr>
          <a:xfrm>
            <a:off x="2423125" y="4203719"/>
            <a:ext cx="2710169" cy="12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68990" y="4216648"/>
            <a:ext cx="2543023" cy="12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ircular Arrow 17"/>
          <p:cNvSpPr/>
          <p:nvPr/>
        </p:nvSpPr>
        <p:spPr>
          <a:xfrm flipH="1">
            <a:off x="8945122" y="3662943"/>
            <a:ext cx="1179174" cy="1081548"/>
          </a:xfrm>
          <a:prstGeom prst="circular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724560" y="3458710"/>
            <a:ext cx="2002201" cy="1490015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Autonomous</a:t>
            </a:r>
            <a:endParaRPr lang="en-US" dirty="0"/>
          </a:p>
        </p:txBody>
      </p:sp>
      <p:sp>
        <p:nvSpPr>
          <p:cNvPr id="21" name="Circular Arrow 20"/>
          <p:cNvSpPr/>
          <p:nvPr/>
        </p:nvSpPr>
        <p:spPr>
          <a:xfrm flipH="1">
            <a:off x="7142586" y="3658338"/>
            <a:ext cx="1179174" cy="1081548"/>
          </a:xfrm>
          <a:prstGeom prst="circular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Circular Arrow 28"/>
          <p:cNvSpPr/>
          <p:nvPr/>
        </p:nvSpPr>
        <p:spPr>
          <a:xfrm flipH="1" flipV="1">
            <a:off x="8037586" y="3688804"/>
            <a:ext cx="1179174" cy="1081548"/>
          </a:xfrm>
          <a:prstGeom prst="circularArrow">
            <a:avLst/>
          </a:prstGeom>
          <a:gradFill flip="none" rotWithShape="1">
            <a:gsLst>
              <a:gs pos="26000">
                <a:srgbClr val="FF0000"/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0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133294" y="3471641"/>
            <a:ext cx="2002201" cy="149001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Associative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9524876" y="2799412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794570" y="2358412"/>
            <a:ext cx="1480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Widen Stance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984459" y="2380634"/>
            <a:ext cx="1453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 up Hips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7712179" y="2780432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8616517" y="4763737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729585" y="5750392"/>
            <a:ext cx="1795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Balance over Skis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80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920" y="150921"/>
            <a:ext cx="7501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Learning Process I </a:t>
            </a:r>
            <a:r>
              <a:rPr lang="en-US" b="1" dirty="0" smtClean="0">
                <a:solidFill>
                  <a:srgbClr val="0070C0"/>
                </a:solidFill>
              </a:rPr>
              <a:t>Appling the Process to Skiing - Tail Person on the Toboggan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0924" y="3458711"/>
            <a:ext cx="2002201" cy="149001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Cognitive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02890" y="823861"/>
            <a:ext cx="1610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Task : Pivot Slip</a:t>
            </a:r>
            <a:endParaRPr lang="en-US" dirty="0"/>
          </a:p>
        </p:txBody>
      </p:sp>
      <p:cxnSp>
        <p:nvCxnSpPr>
          <p:cNvPr id="4" name="Straight Connector 3"/>
          <p:cNvCxnSpPr>
            <a:stCxn id="13" idx="6"/>
            <a:endCxn id="14" idx="2"/>
          </p:cNvCxnSpPr>
          <p:nvPr/>
        </p:nvCxnSpPr>
        <p:spPr>
          <a:xfrm>
            <a:off x="2423125" y="4203719"/>
            <a:ext cx="2710169" cy="12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68990" y="4216648"/>
            <a:ext cx="2543023" cy="12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ircular Arrow 17"/>
          <p:cNvSpPr/>
          <p:nvPr/>
        </p:nvSpPr>
        <p:spPr>
          <a:xfrm flipH="1">
            <a:off x="8945122" y="3662943"/>
            <a:ext cx="1179174" cy="1081548"/>
          </a:xfrm>
          <a:prstGeom prst="circular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724560" y="3458710"/>
            <a:ext cx="2002201" cy="1490015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Autonomous</a:t>
            </a:r>
            <a:endParaRPr lang="en-US" dirty="0"/>
          </a:p>
        </p:txBody>
      </p:sp>
      <p:sp>
        <p:nvSpPr>
          <p:cNvPr id="21" name="Circular Arrow 20"/>
          <p:cNvSpPr/>
          <p:nvPr/>
        </p:nvSpPr>
        <p:spPr>
          <a:xfrm flipH="1">
            <a:off x="7142586" y="3658338"/>
            <a:ext cx="1179174" cy="1081548"/>
          </a:xfrm>
          <a:prstGeom prst="circular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Circular Arrow 26"/>
          <p:cNvSpPr/>
          <p:nvPr/>
        </p:nvSpPr>
        <p:spPr>
          <a:xfrm flipH="1">
            <a:off x="4265801" y="3668170"/>
            <a:ext cx="1179174" cy="1081548"/>
          </a:xfrm>
          <a:prstGeom prst="circular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Circular Arrow 28"/>
          <p:cNvSpPr/>
          <p:nvPr/>
        </p:nvSpPr>
        <p:spPr>
          <a:xfrm flipH="1" flipV="1">
            <a:off x="8037586" y="3688804"/>
            <a:ext cx="1179174" cy="1081548"/>
          </a:xfrm>
          <a:prstGeom prst="circularArrow">
            <a:avLst/>
          </a:prstGeom>
          <a:gradFill flip="none" rotWithShape="1">
            <a:gsLst>
              <a:gs pos="26000">
                <a:srgbClr val="FF0000"/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0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133294" y="3471641"/>
            <a:ext cx="2002201" cy="149001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Associative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9524876" y="2799412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794570" y="2358412"/>
            <a:ext cx="1480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Widen Stance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984459" y="2380634"/>
            <a:ext cx="1453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 up Hips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4790150" y="2788446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7712179" y="2780432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013046" y="2403568"/>
            <a:ext cx="1554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Hands in Front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8616517" y="4763737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729585" y="5750392"/>
            <a:ext cx="1795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Balance over Skis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07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920" y="150921"/>
            <a:ext cx="7501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Learning Process I </a:t>
            </a:r>
            <a:r>
              <a:rPr lang="en-US" b="1" dirty="0" smtClean="0">
                <a:solidFill>
                  <a:srgbClr val="0070C0"/>
                </a:solidFill>
              </a:rPr>
              <a:t>Appling the Process to Skiing - Tail Person on the Toboggan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0924" y="3458711"/>
            <a:ext cx="2002201" cy="149001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Cognitive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02890" y="823861"/>
            <a:ext cx="1610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Task : Pivot Slip</a:t>
            </a:r>
            <a:endParaRPr lang="en-US" dirty="0"/>
          </a:p>
        </p:txBody>
      </p:sp>
      <p:cxnSp>
        <p:nvCxnSpPr>
          <p:cNvPr id="4" name="Straight Connector 3"/>
          <p:cNvCxnSpPr>
            <a:stCxn id="13" idx="6"/>
            <a:endCxn id="14" idx="2"/>
          </p:cNvCxnSpPr>
          <p:nvPr/>
        </p:nvCxnSpPr>
        <p:spPr>
          <a:xfrm>
            <a:off x="2423125" y="4203719"/>
            <a:ext cx="2710169" cy="12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68990" y="4216648"/>
            <a:ext cx="2543023" cy="12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ircular Arrow 17"/>
          <p:cNvSpPr/>
          <p:nvPr/>
        </p:nvSpPr>
        <p:spPr>
          <a:xfrm flipH="1">
            <a:off x="8945122" y="3662943"/>
            <a:ext cx="1179174" cy="1081548"/>
          </a:xfrm>
          <a:prstGeom prst="circular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724560" y="3458710"/>
            <a:ext cx="2002201" cy="1490015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Autonomous</a:t>
            </a:r>
            <a:endParaRPr lang="en-US" dirty="0"/>
          </a:p>
        </p:txBody>
      </p:sp>
      <p:sp>
        <p:nvSpPr>
          <p:cNvPr id="21" name="Circular Arrow 20"/>
          <p:cNvSpPr/>
          <p:nvPr/>
        </p:nvSpPr>
        <p:spPr>
          <a:xfrm flipH="1">
            <a:off x="7142586" y="3658338"/>
            <a:ext cx="1179174" cy="1081548"/>
          </a:xfrm>
          <a:prstGeom prst="circular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Circular Arrow 26"/>
          <p:cNvSpPr/>
          <p:nvPr/>
        </p:nvSpPr>
        <p:spPr>
          <a:xfrm flipH="1">
            <a:off x="4265801" y="3668170"/>
            <a:ext cx="1179174" cy="1081548"/>
          </a:xfrm>
          <a:prstGeom prst="circular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Circular Arrow 28"/>
          <p:cNvSpPr/>
          <p:nvPr/>
        </p:nvSpPr>
        <p:spPr>
          <a:xfrm flipH="1" flipV="1">
            <a:off x="8037586" y="3688804"/>
            <a:ext cx="1179174" cy="1081548"/>
          </a:xfrm>
          <a:prstGeom prst="circularArrow">
            <a:avLst/>
          </a:prstGeom>
          <a:gradFill flip="none" rotWithShape="1">
            <a:gsLst>
              <a:gs pos="26000">
                <a:srgbClr val="FF0000"/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0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133294" y="3471641"/>
            <a:ext cx="2002201" cy="149001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Associative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ircular Arrow 33"/>
          <p:cNvSpPr/>
          <p:nvPr/>
        </p:nvSpPr>
        <p:spPr>
          <a:xfrm flipH="1" flipV="1">
            <a:off x="3364533" y="3675874"/>
            <a:ext cx="1179174" cy="1081548"/>
          </a:xfrm>
          <a:prstGeom prst="circularArrow">
            <a:avLst/>
          </a:prstGeom>
          <a:gradFill>
            <a:gsLst>
              <a:gs pos="27000">
                <a:srgbClr val="92D050"/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27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9524876" y="2799412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794570" y="2358412"/>
            <a:ext cx="1480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Widen Stance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984459" y="2380634"/>
            <a:ext cx="1453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 up Hips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4790150" y="2788446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998413" y="5700328"/>
            <a:ext cx="1956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 Down the Hill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7712179" y="2780432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013046" y="2403568"/>
            <a:ext cx="1554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Hands in Front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3950175" y="4776591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8616517" y="4763737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729585" y="5750392"/>
            <a:ext cx="1795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Balance over Skis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73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920" y="150921"/>
            <a:ext cx="7501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Learning Process I </a:t>
            </a:r>
            <a:r>
              <a:rPr lang="en-US" b="1" dirty="0" smtClean="0">
                <a:solidFill>
                  <a:srgbClr val="0070C0"/>
                </a:solidFill>
              </a:rPr>
              <a:t>Appling the Process to Skiing - Tail Person on the Toboggan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0924" y="3458711"/>
            <a:ext cx="2002201" cy="149001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Cognitive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02890" y="823861"/>
            <a:ext cx="1610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Task : Pivot Slip</a:t>
            </a:r>
            <a:endParaRPr lang="en-US" dirty="0"/>
          </a:p>
        </p:txBody>
      </p:sp>
      <p:cxnSp>
        <p:nvCxnSpPr>
          <p:cNvPr id="4" name="Straight Connector 3"/>
          <p:cNvCxnSpPr>
            <a:stCxn id="13" idx="6"/>
            <a:endCxn id="14" idx="2"/>
          </p:cNvCxnSpPr>
          <p:nvPr/>
        </p:nvCxnSpPr>
        <p:spPr>
          <a:xfrm>
            <a:off x="2423125" y="4203719"/>
            <a:ext cx="2710169" cy="12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68990" y="4216648"/>
            <a:ext cx="2543023" cy="12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ircular Arrow 17"/>
          <p:cNvSpPr/>
          <p:nvPr/>
        </p:nvSpPr>
        <p:spPr>
          <a:xfrm flipH="1">
            <a:off x="8945122" y="3662943"/>
            <a:ext cx="1179174" cy="1081548"/>
          </a:xfrm>
          <a:prstGeom prst="circular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724560" y="3458710"/>
            <a:ext cx="2002201" cy="1490015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Autonomous</a:t>
            </a:r>
            <a:endParaRPr lang="en-US" dirty="0"/>
          </a:p>
        </p:txBody>
      </p:sp>
      <p:sp>
        <p:nvSpPr>
          <p:cNvPr id="21" name="Circular Arrow 20"/>
          <p:cNvSpPr/>
          <p:nvPr/>
        </p:nvSpPr>
        <p:spPr>
          <a:xfrm flipH="1">
            <a:off x="7142586" y="3658338"/>
            <a:ext cx="1179174" cy="1081548"/>
          </a:xfrm>
          <a:prstGeom prst="circular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Circular Arrow 25"/>
          <p:cNvSpPr/>
          <p:nvPr/>
        </p:nvSpPr>
        <p:spPr>
          <a:xfrm flipH="1">
            <a:off x="2463265" y="3679284"/>
            <a:ext cx="1179174" cy="1081548"/>
          </a:xfrm>
          <a:prstGeom prst="circular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Circular Arrow 26"/>
          <p:cNvSpPr/>
          <p:nvPr/>
        </p:nvSpPr>
        <p:spPr>
          <a:xfrm flipH="1">
            <a:off x="4265801" y="3668170"/>
            <a:ext cx="1179174" cy="1081548"/>
          </a:xfrm>
          <a:prstGeom prst="circular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Circular Arrow 28"/>
          <p:cNvSpPr/>
          <p:nvPr/>
        </p:nvSpPr>
        <p:spPr>
          <a:xfrm flipH="1" flipV="1">
            <a:off x="8037586" y="3688804"/>
            <a:ext cx="1179174" cy="1081548"/>
          </a:xfrm>
          <a:prstGeom prst="circularArrow">
            <a:avLst/>
          </a:prstGeom>
          <a:gradFill flip="none" rotWithShape="1">
            <a:gsLst>
              <a:gs pos="26000">
                <a:srgbClr val="FF0000"/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0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133294" y="3471641"/>
            <a:ext cx="2002201" cy="149001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Associative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ircular Arrow 33"/>
          <p:cNvSpPr/>
          <p:nvPr/>
        </p:nvSpPr>
        <p:spPr>
          <a:xfrm flipH="1" flipV="1">
            <a:off x="3364533" y="3675874"/>
            <a:ext cx="1179174" cy="1081548"/>
          </a:xfrm>
          <a:prstGeom prst="circularArrow">
            <a:avLst/>
          </a:prstGeom>
          <a:gradFill>
            <a:gsLst>
              <a:gs pos="27000">
                <a:srgbClr val="92D050"/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27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9524876" y="2799412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794570" y="2358412"/>
            <a:ext cx="1480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Widen Stance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062062" y="2810877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984459" y="2380634"/>
            <a:ext cx="1453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 up Hips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4790150" y="2788446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998413" y="5700328"/>
            <a:ext cx="1956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 Down the Hill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7712179" y="2780432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013046" y="2403568"/>
            <a:ext cx="1554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Hands in Front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3950175" y="4776591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8616517" y="4763737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327391" y="2403568"/>
            <a:ext cx="1465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Turn w/ Lead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729585" y="5750392"/>
            <a:ext cx="1795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Balance over Skis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30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920" y="150921"/>
            <a:ext cx="7501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Learning Process I </a:t>
            </a:r>
            <a:r>
              <a:rPr lang="en-US" b="1" dirty="0" smtClean="0">
                <a:solidFill>
                  <a:srgbClr val="0070C0"/>
                </a:solidFill>
              </a:rPr>
              <a:t>Appling the Process to Skiing - Tail Person on the Toboggan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0924" y="3458711"/>
            <a:ext cx="2002201" cy="149001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Cognitive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02890" y="823861"/>
            <a:ext cx="1610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Task : Pivot Slip</a:t>
            </a:r>
            <a:endParaRPr lang="en-US" dirty="0"/>
          </a:p>
        </p:txBody>
      </p:sp>
      <p:cxnSp>
        <p:nvCxnSpPr>
          <p:cNvPr id="4" name="Straight Connector 3"/>
          <p:cNvCxnSpPr>
            <a:stCxn id="13" idx="6"/>
            <a:endCxn id="14" idx="2"/>
          </p:cNvCxnSpPr>
          <p:nvPr/>
        </p:nvCxnSpPr>
        <p:spPr>
          <a:xfrm>
            <a:off x="2423125" y="4203719"/>
            <a:ext cx="2710169" cy="12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68990" y="4216648"/>
            <a:ext cx="2543023" cy="12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ircular Arrow 17"/>
          <p:cNvSpPr/>
          <p:nvPr/>
        </p:nvSpPr>
        <p:spPr>
          <a:xfrm flipH="1">
            <a:off x="8945122" y="3662943"/>
            <a:ext cx="1179174" cy="1081548"/>
          </a:xfrm>
          <a:prstGeom prst="circular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724560" y="3458710"/>
            <a:ext cx="2002201" cy="14900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Autonomous</a:t>
            </a:r>
            <a:endParaRPr lang="en-US" dirty="0"/>
          </a:p>
        </p:txBody>
      </p:sp>
      <p:sp>
        <p:nvSpPr>
          <p:cNvPr id="21" name="Circular Arrow 20"/>
          <p:cNvSpPr/>
          <p:nvPr/>
        </p:nvSpPr>
        <p:spPr>
          <a:xfrm flipH="1">
            <a:off x="7142586" y="3658338"/>
            <a:ext cx="1179174" cy="1081548"/>
          </a:xfrm>
          <a:prstGeom prst="circular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Circular Arrow 25"/>
          <p:cNvSpPr/>
          <p:nvPr/>
        </p:nvSpPr>
        <p:spPr>
          <a:xfrm flipH="1">
            <a:off x="2463265" y="3679284"/>
            <a:ext cx="1179174" cy="1081548"/>
          </a:xfrm>
          <a:prstGeom prst="circular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Circular Arrow 26"/>
          <p:cNvSpPr/>
          <p:nvPr/>
        </p:nvSpPr>
        <p:spPr>
          <a:xfrm flipH="1">
            <a:off x="4265801" y="3668170"/>
            <a:ext cx="1179174" cy="1081548"/>
          </a:xfrm>
          <a:prstGeom prst="circular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Circular Arrow 28"/>
          <p:cNvSpPr/>
          <p:nvPr/>
        </p:nvSpPr>
        <p:spPr>
          <a:xfrm flipH="1" flipV="1">
            <a:off x="8037586" y="3688804"/>
            <a:ext cx="1179174" cy="1081548"/>
          </a:xfrm>
          <a:prstGeom prst="circularArrow">
            <a:avLst/>
          </a:prstGeom>
          <a:gradFill flip="none" rotWithShape="1">
            <a:gsLst>
              <a:gs pos="26000">
                <a:srgbClr val="FF0000"/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0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133294" y="3471641"/>
            <a:ext cx="2002201" cy="149001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Associative</a:t>
            </a:r>
            <a:endParaRPr lang="en-US" dirty="0"/>
          </a:p>
        </p:txBody>
      </p:sp>
      <p:sp>
        <p:nvSpPr>
          <p:cNvPr id="34" name="Circular Arrow 33"/>
          <p:cNvSpPr/>
          <p:nvPr/>
        </p:nvSpPr>
        <p:spPr>
          <a:xfrm flipH="1" flipV="1">
            <a:off x="3364533" y="3675874"/>
            <a:ext cx="1179174" cy="1081548"/>
          </a:xfrm>
          <a:prstGeom prst="circularArrow">
            <a:avLst/>
          </a:prstGeom>
          <a:gradFill>
            <a:gsLst>
              <a:gs pos="27000">
                <a:srgbClr val="92D050"/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27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9524876" y="2799412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794570" y="2358412"/>
            <a:ext cx="1480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Widen Stance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062062" y="2810877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984459" y="2380634"/>
            <a:ext cx="1453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 up Hips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4790150" y="2788446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998413" y="5700328"/>
            <a:ext cx="1956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 Down the Hill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7712179" y="2780432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013046" y="2403568"/>
            <a:ext cx="1554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Hands in Front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3950175" y="4776591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8616517" y="4763737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338917" y="2411100"/>
            <a:ext cx="1465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Turn w/ Lead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729585" y="5750392"/>
            <a:ext cx="1795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Balance over Skis</a:t>
            </a:r>
            <a:endParaRPr lang="en-US" dirty="0"/>
          </a:p>
        </p:txBody>
      </p:sp>
      <p:sp>
        <p:nvSpPr>
          <p:cNvPr id="5" name="Explosion 1 4"/>
          <p:cNvSpPr/>
          <p:nvPr/>
        </p:nvSpPr>
        <p:spPr>
          <a:xfrm>
            <a:off x="3262136" y="1118491"/>
            <a:ext cx="5699089" cy="5264459"/>
          </a:xfrm>
          <a:prstGeom prst="irregularSeal1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What about the </a:t>
            </a:r>
            <a:r>
              <a:rPr lang="en-US" b="1" u="sng" smtClean="0">
                <a:solidFill>
                  <a:schemeClr val="tx1"/>
                </a:solidFill>
              </a:rPr>
              <a:t>TAIL ROPE</a:t>
            </a:r>
            <a:endParaRPr lang="en-US" b="1" smtClean="0">
              <a:solidFill>
                <a:schemeClr val="tx1"/>
              </a:solidFill>
            </a:endParaRPr>
          </a:p>
          <a:p>
            <a:pPr algn="ctr"/>
            <a:r>
              <a:rPr lang="en-US" b="1" smtClean="0">
                <a:solidFill>
                  <a:schemeClr val="tx1"/>
                </a:solidFill>
              </a:rPr>
              <a:t>&amp; </a:t>
            </a:r>
            <a:r>
              <a:rPr lang="en-US" b="1" u="sng" smtClean="0">
                <a:solidFill>
                  <a:schemeClr val="tx1"/>
                </a:solidFill>
              </a:rPr>
              <a:t>the upper part of the body</a:t>
            </a:r>
            <a:r>
              <a:rPr lang="en-US" b="1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2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920" y="150921"/>
            <a:ext cx="7501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Learning Process I </a:t>
            </a:r>
            <a:r>
              <a:rPr lang="en-US" b="1" dirty="0" smtClean="0">
                <a:solidFill>
                  <a:srgbClr val="0070C0"/>
                </a:solidFill>
              </a:rPr>
              <a:t>Appling the Process to Skiing - Tail Person on the Toboggan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0924" y="3458711"/>
            <a:ext cx="2002201" cy="149001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Cognitive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02890" y="823861"/>
            <a:ext cx="5493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Task : Learning / Relearning how to </a:t>
            </a:r>
            <a:r>
              <a:rPr lang="en-US" u="sng" dirty="0" smtClean="0"/>
              <a:t>Manage the Tail Rope</a:t>
            </a:r>
            <a:endParaRPr lang="en-US" u="sng" dirty="0"/>
          </a:p>
        </p:txBody>
      </p:sp>
      <p:cxnSp>
        <p:nvCxnSpPr>
          <p:cNvPr id="4" name="Straight Connector 3"/>
          <p:cNvCxnSpPr>
            <a:stCxn id="13" idx="6"/>
            <a:endCxn id="14" idx="2"/>
          </p:cNvCxnSpPr>
          <p:nvPr/>
        </p:nvCxnSpPr>
        <p:spPr>
          <a:xfrm>
            <a:off x="2423125" y="4203719"/>
            <a:ext cx="2710169" cy="12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68990" y="4216648"/>
            <a:ext cx="2543023" cy="12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ircular Arrow 17"/>
          <p:cNvSpPr/>
          <p:nvPr/>
        </p:nvSpPr>
        <p:spPr>
          <a:xfrm flipH="1">
            <a:off x="8945122" y="3662943"/>
            <a:ext cx="1179174" cy="1081548"/>
          </a:xfrm>
          <a:prstGeom prst="circular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724560" y="3458710"/>
            <a:ext cx="2002201" cy="1490015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Autonomous</a:t>
            </a:r>
            <a:endParaRPr lang="en-US" dirty="0"/>
          </a:p>
        </p:txBody>
      </p:sp>
      <p:sp>
        <p:nvSpPr>
          <p:cNvPr id="21" name="Circular Arrow 20"/>
          <p:cNvSpPr/>
          <p:nvPr/>
        </p:nvSpPr>
        <p:spPr>
          <a:xfrm flipH="1">
            <a:off x="7142586" y="3658338"/>
            <a:ext cx="1179174" cy="1081548"/>
          </a:xfrm>
          <a:prstGeom prst="circular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Circular Arrow 25"/>
          <p:cNvSpPr/>
          <p:nvPr/>
        </p:nvSpPr>
        <p:spPr>
          <a:xfrm flipH="1">
            <a:off x="2463265" y="3679284"/>
            <a:ext cx="1179174" cy="1081548"/>
          </a:xfrm>
          <a:prstGeom prst="circular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Circular Arrow 26"/>
          <p:cNvSpPr/>
          <p:nvPr/>
        </p:nvSpPr>
        <p:spPr>
          <a:xfrm flipH="1">
            <a:off x="4265801" y="3668170"/>
            <a:ext cx="1179174" cy="1081548"/>
          </a:xfrm>
          <a:prstGeom prst="circular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Circular Arrow 28"/>
          <p:cNvSpPr/>
          <p:nvPr/>
        </p:nvSpPr>
        <p:spPr>
          <a:xfrm flipH="1" flipV="1">
            <a:off x="8037586" y="3688804"/>
            <a:ext cx="1179174" cy="1081548"/>
          </a:xfrm>
          <a:prstGeom prst="circularArrow">
            <a:avLst/>
          </a:prstGeom>
          <a:gradFill flip="none" rotWithShape="1">
            <a:gsLst>
              <a:gs pos="26000">
                <a:srgbClr val="FF0000"/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0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133294" y="3471641"/>
            <a:ext cx="2002201" cy="149001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Associative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ircular Arrow 33"/>
          <p:cNvSpPr/>
          <p:nvPr/>
        </p:nvSpPr>
        <p:spPr>
          <a:xfrm flipH="1" flipV="1">
            <a:off x="3364533" y="3675874"/>
            <a:ext cx="1179174" cy="1081548"/>
          </a:xfrm>
          <a:prstGeom prst="circularArrow">
            <a:avLst/>
          </a:prstGeom>
          <a:gradFill>
            <a:gsLst>
              <a:gs pos="27000">
                <a:srgbClr val="92D050"/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27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427401" y="1997032"/>
            <a:ext cx="2601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Sr. Candidate – </a:t>
            </a:r>
          </a:p>
          <a:p>
            <a:pPr algn="ctr"/>
            <a:r>
              <a:rPr lang="en-US" dirty="0" smtClean="0"/>
              <a:t>current tail rope skill level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82080" y="6046559"/>
            <a:ext cx="2601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Alpine Candidate – </a:t>
            </a:r>
          </a:p>
          <a:p>
            <a:pPr algn="ctr"/>
            <a:r>
              <a:rPr lang="en-US" dirty="0" smtClean="0"/>
              <a:t>current tail rope skill level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7712179" y="2780432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1393398" y="5122822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581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920" y="150921"/>
            <a:ext cx="3944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Learning Process I </a:t>
            </a:r>
            <a:r>
              <a:rPr lang="en-US" b="1" dirty="0" err="1" smtClean="0">
                <a:solidFill>
                  <a:srgbClr val="0070C0"/>
                </a:solidFill>
              </a:rPr>
              <a:t>Fitts</a:t>
            </a:r>
            <a:r>
              <a:rPr lang="en-US" b="1" dirty="0" smtClean="0">
                <a:solidFill>
                  <a:srgbClr val="0070C0"/>
                </a:solidFill>
              </a:rPr>
              <a:t> &amp; Posner (1967)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071716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learning process consists of three stages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80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920" y="150921"/>
            <a:ext cx="7501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Learning Process I </a:t>
            </a:r>
            <a:r>
              <a:rPr lang="en-US" b="1" dirty="0" smtClean="0">
                <a:solidFill>
                  <a:srgbClr val="0070C0"/>
                </a:solidFill>
              </a:rPr>
              <a:t>Appling the Process to Skiing - Tail Person on the Toboggan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0924" y="3458711"/>
            <a:ext cx="2002201" cy="149001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Cognitive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01950" y="716782"/>
            <a:ext cx="4838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probability of success when learning two tasks at the same time and both are in the Cognitive and/or Associative Stages?</a:t>
            </a:r>
            <a:endParaRPr lang="en-US" dirty="0"/>
          </a:p>
        </p:txBody>
      </p:sp>
      <p:cxnSp>
        <p:nvCxnSpPr>
          <p:cNvPr id="4" name="Straight Connector 3"/>
          <p:cNvCxnSpPr>
            <a:stCxn id="13" idx="6"/>
            <a:endCxn id="14" idx="2"/>
          </p:cNvCxnSpPr>
          <p:nvPr/>
        </p:nvCxnSpPr>
        <p:spPr>
          <a:xfrm>
            <a:off x="2423125" y="4203719"/>
            <a:ext cx="2710169" cy="12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68990" y="4216648"/>
            <a:ext cx="2543023" cy="12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ircular Arrow 17"/>
          <p:cNvSpPr/>
          <p:nvPr/>
        </p:nvSpPr>
        <p:spPr>
          <a:xfrm flipH="1">
            <a:off x="8945122" y="3662943"/>
            <a:ext cx="1179174" cy="1081548"/>
          </a:xfrm>
          <a:prstGeom prst="circular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724560" y="3458710"/>
            <a:ext cx="2002201" cy="1490015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Autonomous</a:t>
            </a:r>
            <a:endParaRPr lang="en-US" dirty="0"/>
          </a:p>
        </p:txBody>
      </p:sp>
      <p:sp>
        <p:nvSpPr>
          <p:cNvPr id="21" name="Circular Arrow 20"/>
          <p:cNvSpPr/>
          <p:nvPr/>
        </p:nvSpPr>
        <p:spPr>
          <a:xfrm flipH="1">
            <a:off x="7142586" y="3658338"/>
            <a:ext cx="1179174" cy="1081548"/>
          </a:xfrm>
          <a:prstGeom prst="circular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Circular Arrow 25"/>
          <p:cNvSpPr/>
          <p:nvPr/>
        </p:nvSpPr>
        <p:spPr>
          <a:xfrm flipH="1">
            <a:off x="2463265" y="3679284"/>
            <a:ext cx="1179174" cy="1081548"/>
          </a:xfrm>
          <a:prstGeom prst="circular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Circular Arrow 26"/>
          <p:cNvSpPr/>
          <p:nvPr/>
        </p:nvSpPr>
        <p:spPr>
          <a:xfrm flipH="1">
            <a:off x="4265801" y="3668170"/>
            <a:ext cx="1179174" cy="1081548"/>
          </a:xfrm>
          <a:prstGeom prst="circular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Circular Arrow 28"/>
          <p:cNvSpPr/>
          <p:nvPr/>
        </p:nvSpPr>
        <p:spPr>
          <a:xfrm flipH="1" flipV="1">
            <a:off x="8037586" y="3688804"/>
            <a:ext cx="1179174" cy="1081548"/>
          </a:xfrm>
          <a:prstGeom prst="circularArrow">
            <a:avLst/>
          </a:prstGeom>
          <a:gradFill flip="none" rotWithShape="1">
            <a:gsLst>
              <a:gs pos="26000">
                <a:srgbClr val="FF0000"/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0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133294" y="3471641"/>
            <a:ext cx="2002201" cy="149001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Associative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ircular Arrow 33"/>
          <p:cNvSpPr/>
          <p:nvPr/>
        </p:nvSpPr>
        <p:spPr>
          <a:xfrm flipH="1" flipV="1">
            <a:off x="3364533" y="3675874"/>
            <a:ext cx="1179174" cy="1081548"/>
          </a:xfrm>
          <a:prstGeom prst="circularArrow">
            <a:avLst/>
          </a:prstGeom>
          <a:gradFill>
            <a:gsLst>
              <a:gs pos="27000">
                <a:srgbClr val="92D050"/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27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9524876" y="2799412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794570" y="2358412"/>
            <a:ext cx="1480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Widen Stance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062062" y="2810877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984459" y="2380634"/>
            <a:ext cx="1453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 up Hips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4790150" y="2788446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998413" y="5700328"/>
            <a:ext cx="1956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 Down the Hill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7712179" y="2780432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013046" y="2403568"/>
            <a:ext cx="1554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Hands in Front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3950175" y="4776591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8616517" y="4763737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368942" y="2400618"/>
            <a:ext cx="1465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Turn w/ Lead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729585" y="5750392"/>
            <a:ext cx="1795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Balance over Skis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712179" y="1457650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393398" y="4989653"/>
            <a:ext cx="9833" cy="9045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427401" y="800522"/>
            <a:ext cx="2601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Sr. Candidate – </a:t>
            </a:r>
          </a:p>
          <a:p>
            <a:pPr algn="ctr"/>
            <a:r>
              <a:rPr lang="en-US" dirty="0" smtClean="0"/>
              <a:t>current tail rope skill level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82080" y="6046559"/>
            <a:ext cx="2601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Alpine Candidate – </a:t>
            </a:r>
          </a:p>
          <a:p>
            <a:pPr algn="ctr"/>
            <a:r>
              <a:rPr lang="en-US" dirty="0" smtClean="0"/>
              <a:t>current tail rope skill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47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920" y="150921"/>
            <a:ext cx="3457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Learning Process I </a:t>
            </a:r>
            <a:r>
              <a:rPr lang="en-US" b="1" dirty="0" smtClean="0">
                <a:solidFill>
                  <a:srgbClr val="0070C0"/>
                </a:solidFill>
              </a:rPr>
              <a:t>Coaching Points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071716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Video feedback is a positive means to accelerate the learning process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8306" y="6508123"/>
            <a:ext cx="25859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Source : 32 Degrees – Fall 2016; Kristen Quinn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7460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920" y="150921"/>
            <a:ext cx="3457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Learning Process I </a:t>
            </a:r>
            <a:r>
              <a:rPr lang="en-US" b="1" dirty="0" smtClean="0">
                <a:solidFill>
                  <a:srgbClr val="0070C0"/>
                </a:solidFill>
              </a:rPr>
              <a:t>Coaching Points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16641" y="4015132"/>
            <a:ext cx="2002201" cy="23083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mmediate feedback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lear explanations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ingle focus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lenty of practice time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ccurate demos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303" y="2070473"/>
            <a:ext cx="1573658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Stages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of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Learning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303" y="4015132"/>
            <a:ext cx="1573658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Coaching Points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016641" y="2057788"/>
            <a:ext cx="2002201" cy="149001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Cognitive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1071716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Video feedback is a positive means to accelerate the learning process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8306" y="6508123"/>
            <a:ext cx="25859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Source : 32 Degrees – Fall 2016; Kristen Quinn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3650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920" y="150921"/>
            <a:ext cx="3457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Learning Process I </a:t>
            </a:r>
            <a:r>
              <a:rPr lang="en-US" b="1" dirty="0" smtClean="0">
                <a:solidFill>
                  <a:srgbClr val="0070C0"/>
                </a:solidFill>
              </a:rPr>
              <a:t>Coaching Points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16641" y="4015132"/>
            <a:ext cx="2002201" cy="23083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mmediate feedback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lear explanations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ingle focus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lenty of practice time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ccurate demos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303" y="2070473"/>
            <a:ext cx="1573658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Stages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of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Learning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303" y="4015132"/>
            <a:ext cx="1573658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Coaching Points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2058" y="4015132"/>
            <a:ext cx="2002201" cy="230832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ntrinsic feedback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ess immediate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otivation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</a:t>
            </a:r>
            <a:r>
              <a:rPr lang="en-US" dirty="0" smtClean="0">
                <a:solidFill>
                  <a:schemeClr val="tx1"/>
                </a:solidFill>
              </a:rPr>
              <a:t>ncouragement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lenty of practice time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168275" indent="-168275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016641" y="2057788"/>
            <a:ext cx="2002201" cy="149001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Cognitive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792058" y="2057787"/>
            <a:ext cx="2002201" cy="149001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Associative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071716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Video feedback is a positive means to accelerate the learning process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8306" y="6508123"/>
            <a:ext cx="25859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Source : 32 Degrees – Fall 2016; Kristen Quinn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3205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920" y="150921"/>
            <a:ext cx="3457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Learning Process I </a:t>
            </a:r>
            <a:r>
              <a:rPr lang="en-US" b="1" dirty="0" smtClean="0">
                <a:solidFill>
                  <a:srgbClr val="0070C0"/>
                </a:solidFill>
              </a:rPr>
              <a:t>Coaching Points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16641" y="4015132"/>
            <a:ext cx="2002201" cy="23083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mmediate feedback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lear explanations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ingle focus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lenty of practice time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ccurate demos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303" y="2070473"/>
            <a:ext cx="1573658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Stages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of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Learning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303" y="4015132"/>
            <a:ext cx="1573658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Coaching Points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2058" y="4015132"/>
            <a:ext cx="2002201" cy="230832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ntrinsic feedback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ess immediate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otivation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</a:t>
            </a:r>
            <a:r>
              <a:rPr lang="en-US" dirty="0" smtClean="0">
                <a:solidFill>
                  <a:schemeClr val="tx1"/>
                </a:solidFill>
              </a:rPr>
              <a:t>ncouragement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lenty of practice time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168275" indent="-168275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23345" y="4015132"/>
            <a:ext cx="2002200" cy="2308324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ontinue to monitor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xpand skills via steeper terrain, variable conditions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efinement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13" name="Oval 12"/>
          <p:cNvSpPr/>
          <p:nvPr/>
        </p:nvSpPr>
        <p:spPr>
          <a:xfrm>
            <a:off x="3016641" y="2057788"/>
            <a:ext cx="2002201" cy="149001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Cognitive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792058" y="2057787"/>
            <a:ext cx="2002201" cy="149001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Associative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8623344" y="2057786"/>
            <a:ext cx="2002201" cy="1490015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Autonomous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1071716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Video feedback is a positive means to accelerate the learning process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8306" y="6508123"/>
            <a:ext cx="25859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Source : 32 Degrees – Fall 2016; Kristen Quinn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1811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920" y="150921"/>
            <a:ext cx="6470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Learning Process I </a:t>
            </a:r>
            <a:r>
              <a:rPr lang="en-US" b="1" dirty="0" smtClean="0">
                <a:solidFill>
                  <a:srgbClr val="0070C0"/>
                </a:solidFill>
              </a:rPr>
              <a:t>Improving the Learning Process to Drive Success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5791" y="1828800"/>
            <a:ext cx="2095130" cy="13316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Candidate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35791" y="3542190"/>
            <a:ext cx="2095130" cy="214839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 patient with the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Practice with exploratory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46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920" y="150921"/>
            <a:ext cx="6470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Learning Process I </a:t>
            </a:r>
            <a:r>
              <a:rPr lang="en-US" b="1" dirty="0" smtClean="0">
                <a:solidFill>
                  <a:srgbClr val="0070C0"/>
                </a:solidFill>
              </a:rPr>
              <a:t>Improving the Learning Process to Drive Success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5791" y="1828800"/>
            <a:ext cx="2095130" cy="13316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Candidate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482646" y="1828800"/>
            <a:ext cx="2095130" cy="133165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Coach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35791" y="3542190"/>
            <a:ext cx="2095130" cy="214839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 patient with the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Practice with exploratory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482646" y="3542190"/>
            <a:ext cx="2095130" cy="214839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the Skiing Fundamentals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Progressions towards a desired outcome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12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920" y="150921"/>
            <a:ext cx="6470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Learning Process I </a:t>
            </a:r>
            <a:r>
              <a:rPr lang="en-US" b="1" dirty="0" smtClean="0">
                <a:solidFill>
                  <a:srgbClr val="0070C0"/>
                </a:solidFill>
              </a:rPr>
              <a:t>Improving the Learning Process to Drive Success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5791" y="1828800"/>
            <a:ext cx="2095130" cy="13316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Candidate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482646" y="1828800"/>
            <a:ext cx="2095130" cy="133165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Coach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35791" y="3542190"/>
            <a:ext cx="2095130" cy="214839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 patient with the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Practice with exploratory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482646" y="3542190"/>
            <a:ext cx="2095130" cy="214839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the Skiing Fundamentals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Progressions towards a desired outcome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Isosceles Triangle 6"/>
          <p:cNvSpPr/>
          <p:nvPr/>
        </p:nvSpPr>
        <p:spPr>
          <a:xfrm rot="16200000">
            <a:off x="6596851" y="3460514"/>
            <a:ext cx="3861788" cy="598359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5400000" flipH="1">
            <a:off x="1738094" y="3460512"/>
            <a:ext cx="3861788" cy="598359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66831" y="1828797"/>
            <a:ext cx="2849732" cy="386178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Alignment between both the Candidate and the Coach on the location along the Learning Stage is critical to a positive outcome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69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920" y="150921"/>
            <a:ext cx="3915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Learning Process I </a:t>
            </a:r>
            <a:r>
              <a:rPr lang="en-US" b="1" dirty="0" smtClean="0">
                <a:solidFill>
                  <a:srgbClr val="0070C0"/>
                </a:solidFill>
              </a:rPr>
              <a:t>Skiing Fundamentals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073794"/>
              </p:ext>
            </p:extLst>
          </p:nvPr>
        </p:nvGraphicFramePr>
        <p:xfrm>
          <a:off x="223724" y="865583"/>
          <a:ext cx="11819118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3373"/>
                <a:gridCol w="2242656"/>
                <a:gridCol w="2305456"/>
                <a:gridCol w="22276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Fundamentals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Skill Drill : Level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Skill Drill : Level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Skill Drill : Level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u="sng" dirty="0" smtClean="0"/>
                        <a:t>Balance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 smtClean="0"/>
                        <a:t>Control the relationship of the Center of Mass (COM) to the Base of Support (BOS) through direct pressure along the length of the ski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Forward Sideslip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Falling Leaf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Lane Change / </a:t>
                      </a:r>
                    </a:p>
                    <a:p>
                      <a:pPr algn="ctr"/>
                      <a:r>
                        <a:rPr lang="en-US" dirty="0" smtClean="0"/>
                        <a:t>One Ski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Rotational Control</a:t>
                      </a:r>
                    </a:p>
                    <a:p>
                      <a:r>
                        <a:rPr lang="en-US" dirty="0" smtClean="0"/>
                        <a:t>Control the skis</a:t>
                      </a:r>
                      <a:r>
                        <a:rPr lang="en-US" baseline="0" dirty="0" smtClean="0"/>
                        <a:t> rotation with leg rotation separate from the upper body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Hockey Stop </a:t>
                      </a:r>
                    </a:p>
                    <a:p>
                      <a:pPr algn="ctr"/>
                      <a:r>
                        <a:rPr lang="en-US" dirty="0" smtClean="0"/>
                        <a:t>(green</a:t>
                      </a:r>
                      <a:r>
                        <a:rPr lang="en-US" baseline="0" dirty="0" smtClean="0"/>
                        <a:t> terrain)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Open Parallel, no poles; Garlands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Pivot Slips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Edge Control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Control edge</a:t>
                      </a:r>
                      <a:r>
                        <a:rPr lang="en-US" baseline="0" dirty="0" smtClean="0"/>
                        <a:t> angles through a combination of inclination and angulation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Step out of diagonal traverse to</a:t>
                      </a:r>
                      <a:r>
                        <a:rPr lang="en-US" baseline="0" dirty="0" smtClean="0"/>
                        <a:t> a stop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Skate down a fall line and RR Tracks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1,000 Step </a:t>
                      </a:r>
                      <a:r>
                        <a:rPr lang="en-US" baseline="0" dirty="0" smtClean="0"/>
                        <a:t>Turns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Pressure Control</a:t>
                      </a:r>
                    </a:p>
                    <a:p>
                      <a:r>
                        <a:rPr lang="en-US" dirty="0" smtClean="0"/>
                        <a:t>Control pressure from ski to ski and direct pressure to the outside ski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Uphill Christie; Inside ski lift after turn</a:t>
                      </a:r>
                      <a:r>
                        <a:rPr lang="en-US" baseline="0" dirty="0" smtClean="0"/>
                        <a:t> initiation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Basic Leapers; RR Tracks; Step Turns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Short Radius Turns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Pressure Control</a:t>
                      </a:r>
                    </a:p>
                    <a:p>
                      <a:r>
                        <a:rPr lang="en-US" dirty="0" smtClean="0"/>
                        <a:t>Regulate the magnitude </a:t>
                      </a:r>
                      <a:r>
                        <a:rPr lang="en-US" baseline="0" dirty="0" smtClean="0"/>
                        <a:t>of pressure created through ski/snow interaction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Straight run with a hop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Stem Christie;</a:t>
                      </a:r>
                      <a:r>
                        <a:rPr lang="en-US" baseline="0" dirty="0" smtClean="0"/>
                        <a:t> Pivot Slips in the bumps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Simultaneous Hop Turns</a:t>
                      </a:r>
                      <a:r>
                        <a:rPr lang="en-US" baseline="0" dirty="0" smtClean="0"/>
                        <a:t> in the bumps; Short/Long Radius Carved Turns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8306" y="6508123"/>
            <a:ext cx="18982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Source : NSP.ORG; Jim O’Conner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12881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456376"/>
            <a:ext cx="12192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Learning Process I </a:t>
            </a:r>
            <a:r>
              <a:rPr lang="en-US" sz="3200" b="1" dirty="0" err="1" smtClean="0">
                <a:solidFill>
                  <a:srgbClr val="0070C0"/>
                </a:solidFill>
              </a:rPr>
              <a:t>Fitts</a:t>
            </a:r>
            <a:r>
              <a:rPr lang="en-US" sz="3200" b="1" dirty="0" smtClean="0">
                <a:solidFill>
                  <a:srgbClr val="0070C0"/>
                </a:solidFill>
              </a:rPr>
              <a:t> &amp; Posner</a:t>
            </a:r>
          </a:p>
          <a:p>
            <a:pPr algn="ctr"/>
            <a:endParaRPr lang="en-US" sz="3200" b="1" dirty="0">
              <a:solidFill>
                <a:srgbClr val="0070C0"/>
              </a:solidFill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</a:endParaRPr>
          </a:p>
          <a:p>
            <a:pPr algn="ctr"/>
            <a:endParaRPr lang="en-US" sz="3200" b="1" dirty="0">
              <a:solidFill>
                <a:srgbClr val="0070C0"/>
              </a:solidFill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</a:endParaRPr>
          </a:p>
          <a:p>
            <a:pPr algn="ctr"/>
            <a:endParaRPr lang="en-US" sz="3200" b="1" dirty="0">
              <a:solidFill>
                <a:srgbClr val="0070C0"/>
              </a:solidFill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 </a:t>
            </a:r>
          </a:p>
          <a:p>
            <a:pPr algn="r"/>
            <a:r>
              <a:rPr lang="en-US" sz="2000" b="1" dirty="0" smtClean="0"/>
              <a:t>Calibration Clinic 2016 / 2017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4242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920" y="150921"/>
            <a:ext cx="3944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Learning Process I </a:t>
            </a:r>
            <a:r>
              <a:rPr lang="en-US" b="1" dirty="0" err="1" smtClean="0">
                <a:solidFill>
                  <a:srgbClr val="0070C0"/>
                </a:solidFill>
              </a:rPr>
              <a:t>Fitts</a:t>
            </a:r>
            <a:r>
              <a:rPr lang="en-US" b="1" dirty="0" smtClean="0">
                <a:solidFill>
                  <a:srgbClr val="0070C0"/>
                </a:solidFill>
              </a:rPr>
              <a:t> &amp; Posner (1967)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16641" y="4364003"/>
            <a:ext cx="2002201" cy="175432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 smtClean="0"/>
              <a:t>slow 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 smtClean="0"/>
              <a:t>inconsistent 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nefficient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requent errors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alculated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l</a:t>
            </a:r>
            <a:r>
              <a:rPr lang="en-US" dirty="0" smtClean="0"/>
              <a:t>ots of questions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303" y="2419344"/>
            <a:ext cx="1573658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Stages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of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Learning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303" y="4364003"/>
            <a:ext cx="1573658" cy="1754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Movement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Characteristics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016641" y="2406659"/>
            <a:ext cx="2002201" cy="149001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Cognitive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1071716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learning process consists of three stages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91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920" y="150921"/>
            <a:ext cx="3944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Learning Process I </a:t>
            </a:r>
            <a:r>
              <a:rPr lang="en-US" b="1" dirty="0" err="1" smtClean="0">
                <a:solidFill>
                  <a:srgbClr val="0070C0"/>
                </a:solidFill>
              </a:rPr>
              <a:t>Fitts</a:t>
            </a:r>
            <a:r>
              <a:rPr lang="en-US" b="1" dirty="0" smtClean="0">
                <a:solidFill>
                  <a:srgbClr val="0070C0"/>
                </a:solidFill>
              </a:rPr>
              <a:t> &amp; Posner (1967)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16641" y="4364003"/>
            <a:ext cx="2002201" cy="175432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 smtClean="0"/>
              <a:t>slow 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 smtClean="0"/>
              <a:t>inconsistent 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nefficient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requent errors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alculated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l</a:t>
            </a:r>
            <a:r>
              <a:rPr lang="en-US" dirty="0" smtClean="0"/>
              <a:t>ots of questions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303" y="2419344"/>
            <a:ext cx="1573658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Stages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of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Learning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303" y="4364003"/>
            <a:ext cx="1573658" cy="1754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Movement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Characteristics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2058" y="4364003"/>
            <a:ext cx="2002201" cy="175432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mproved performance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ome inconsistency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ore efficient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ess questions</a:t>
            </a:r>
          </a:p>
        </p:txBody>
      </p:sp>
      <p:sp>
        <p:nvSpPr>
          <p:cNvPr id="13" name="Oval 12"/>
          <p:cNvSpPr/>
          <p:nvPr/>
        </p:nvSpPr>
        <p:spPr>
          <a:xfrm>
            <a:off x="3016641" y="2406659"/>
            <a:ext cx="2002201" cy="149001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Cognitive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792058" y="2406658"/>
            <a:ext cx="2002201" cy="149001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Associative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071716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learning process consists of three stages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26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920" y="150921"/>
            <a:ext cx="3944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Learning Process I </a:t>
            </a:r>
            <a:r>
              <a:rPr lang="en-US" b="1" dirty="0" err="1" smtClean="0">
                <a:solidFill>
                  <a:srgbClr val="0070C0"/>
                </a:solidFill>
              </a:rPr>
              <a:t>Fitts</a:t>
            </a:r>
            <a:r>
              <a:rPr lang="en-US" b="1" dirty="0" smtClean="0">
                <a:solidFill>
                  <a:srgbClr val="0070C0"/>
                </a:solidFill>
              </a:rPr>
              <a:t> &amp; Posner (1967)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16641" y="4364003"/>
            <a:ext cx="2002201" cy="175432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 smtClean="0"/>
              <a:t>slow 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 smtClean="0"/>
              <a:t>inconsistent 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nefficient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requent errors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alculated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l</a:t>
            </a:r>
            <a:r>
              <a:rPr lang="en-US" dirty="0" smtClean="0"/>
              <a:t>ots of questions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303" y="2419344"/>
            <a:ext cx="1573658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Stages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of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Learning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303" y="4364003"/>
            <a:ext cx="1573658" cy="1754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Movement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Characteristics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2058" y="4364003"/>
            <a:ext cx="2002201" cy="175432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mproved performance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ome inconsistency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ore efficient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ess questions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623345" y="4364003"/>
            <a:ext cx="2002200" cy="175432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ccurate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 smtClean="0"/>
              <a:t>smoother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 smtClean="0"/>
              <a:t>consistent 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 smtClean="0"/>
              <a:t>efficient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l</a:t>
            </a:r>
            <a:r>
              <a:rPr lang="en-US" dirty="0" smtClean="0"/>
              <a:t>ess conscious thought</a:t>
            </a:r>
          </a:p>
        </p:txBody>
      </p:sp>
      <p:sp>
        <p:nvSpPr>
          <p:cNvPr id="13" name="Oval 12"/>
          <p:cNvSpPr/>
          <p:nvPr/>
        </p:nvSpPr>
        <p:spPr>
          <a:xfrm>
            <a:off x="3016641" y="2406659"/>
            <a:ext cx="2002201" cy="149001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Cognitive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792058" y="2406658"/>
            <a:ext cx="2002201" cy="149001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Associative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8623344" y="2406657"/>
            <a:ext cx="2002201" cy="1490015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Autonomous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1071716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learning process consists of three stages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8306" y="6508123"/>
            <a:ext cx="25859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Source : 32 Degrees – Fall 2016; Kristen Quinn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7766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5133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It’s as easy as riding a bike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0920" y="150921"/>
            <a:ext cx="3952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Learning Process I </a:t>
            </a:r>
            <a:r>
              <a:rPr lang="en-US" b="1" dirty="0" smtClean="0">
                <a:solidFill>
                  <a:srgbClr val="0070C0"/>
                </a:solidFill>
              </a:rPr>
              <a:t>Easy as Riding a Bike 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242" y="3788528"/>
            <a:ext cx="3208806" cy="200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31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5133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It’s as easy as riding a bike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50920" y="6301509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Backwards Brain Bicycle – Smarter Every Day 133 (YouTube video)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0920" y="150921"/>
            <a:ext cx="3952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Learning Process </a:t>
            </a:r>
            <a:r>
              <a:rPr lang="en-US" b="1" dirty="0">
                <a:solidFill>
                  <a:srgbClr val="C00000"/>
                </a:solidFill>
              </a:rPr>
              <a:t>I </a:t>
            </a:r>
            <a:r>
              <a:rPr lang="en-US" b="1" dirty="0">
                <a:solidFill>
                  <a:srgbClr val="0070C0"/>
                </a:solidFill>
              </a:rPr>
              <a:t>Easy as Riding a Bike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242" y="3788528"/>
            <a:ext cx="3208806" cy="2002295"/>
          </a:xfrm>
          <a:prstGeom prst="rect">
            <a:avLst/>
          </a:prstGeom>
        </p:spPr>
      </p:pic>
      <p:pic>
        <p:nvPicPr>
          <p:cNvPr id="7" name="MFzDaBzBlL0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34035" y="729673"/>
            <a:ext cx="9660769" cy="5434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14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920" y="150921"/>
            <a:ext cx="4233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Learning Process I </a:t>
            </a:r>
            <a:r>
              <a:rPr lang="en-US" b="1" dirty="0" smtClean="0">
                <a:solidFill>
                  <a:srgbClr val="0070C0"/>
                </a:solidFill>
              </a:rPr>
              <a:t>Backwards Brain Bicycle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0924" y="3458711"/>
            <a:ext cx="2002201" cy="149001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Cognitive</a:t>
            </a:r>
            <a:endParaRPr lang="en-US" dirty="0"/>
          </a:p>
        </p:txBody>
      </p:sp>
      <p:cxnSp>
        <p:nvCxnSpPr>
          <p:cNvPr id="4" name="Straight Connector 3"/>
          <p:cNvCxnSpPr>
            <a:stCxn id="13" idx="6"/>
            <a:endCxn id="14" idx="2"/>
          </p:cNvCxnSpPr>
          <p:nvPr/>
        </p:nvCxnSpPr>
        <p:spPr>
          <a:xfrm>
            <a:off x="2423125" y="4203719"/>
            <a:ext cx="2710169" cy="12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68990" y="4216648"/>
            <a:ext cx="2543023" cy="12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9724560" y="3458710"/>
            <a:ext cx="2002201" cy="1490015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Autonomous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133294" y="3471641"/>
            <a:ext cx="2002201" cy="149001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Associative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0710155" y="1585609"/>
            <a:ext cx="5778" cy="173152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565837" y="933887"/>
            <a:ext cx="22886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Current riding skill </a:t>
            </a:r>
          </a:p>
          <a:p>
            <a:pPr algn="ctr"/>
            <a:r>
              <a:rPr lang="en-US" dirty="0" smtClean="0"/>
              <a:t>with standard steering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6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920" y="150921"/>
            <a:ext cx="4233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Learning Process I </a:t>
            </a:r>
            <a:r>
              <a:rPr lang="en-US" b="1" dirty="0" smtClean="0">
                <a:solidFill>
                  <a:srgbClr val="0070C0"/>
                </a:solidFill>
              </a:rPr>
              <a:t>Backwards Brain Bicycle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0924" y="3458711"/>
            <a:ext cx="2002201" cy="149001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Cognitive</a:t>
            </a:r>
            <a:endParaRPr lang="en-US" dirty="0"/>
          </a:p>
        </p:txBody>
      </p:sp>
      <p:cxnSp>
        <p:nvCxnSpPr>
          <p:cNvPr id="4" name="Straight Connector 3"/>
          <p:cNvCxnSpPr>
            <a:stCxn id="13" idx="6"/>
            <a:endCxn id="14" idx="2"/>
          </p:cNvCxnSpPr>
          <p:nvPr/>
        </p:nvCxnSpPr>
        <p:spPr>
          <a:xfrm>
            <a:off x="2423125" y="4203719"/>
            <a:ext cx="2710169" cy="12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68990" y="4216648"/>
            <a:ext cx="2543023" cy="12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9724560" y="3458710"/>
            <a:ext cx="2002201" cy="1490015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Autonomous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133294" y="3471641"/>
            <a:ext cx="2002201" cy="149001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Associative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0710155" y="1585609"/>
            <a:ext cx="5778" cy="173152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565837" y="933887"/>
            <a:ext cx="22886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Current riding skill </a:t>
            </a:r>
          </a:p>
          <a:p>
            <a:pPr algn="ct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with standard steering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1416964" y="1806807"/>
            <a:ext cx="9293191" cy="2199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416964" y="1585608"/>
            <a:ext cx="5778" cy="173152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5358" y="940365"/>
            <a:ext cx="2153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iding skill </a:t>
            </a:r>
          </a:p>
          <a:p>
            <a:pPr algn="ctr"/>
            <a:r>
              <a:rPr lang="en-US" dirty="0" smtClean="0"/>
              <a:t>with reverse steering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85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1763</TotalTime>
  <Words>1158</Words>
  <Application>Microsoft Office PowerPoint</Application>
  <PresentationFormat>Widescreen</PresentationFormat>
  <Paragraphs>342</Paragraphs>
  <Slides>29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Holcomb, Bryan</dc:creator>
  <cp:lastModifiedBy>Holcomb, Bryan</cp:lastModifiedBy>
  <cp:revision>57</cp:revision>
  <dcterms:created xsi:type="dcterms:W3CDTF">2016-12-08T18:32:50Z</dcterms:created>
  <dcterms:modified xsi:type="dcterms:W3CDTF">2016-12-28T15:12:56Z</dcterms:modified>
</cp:coreProperties>
</file>